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6" r:id="rId3"/>
    <p:sldId id="260" r:id="rId4"/>
    <p:sldId id="268" r:id="rId5"/>
    <p:sldId id="269" r:id="rId6"/>
    <p:sldId id="270" r:id="rId7"/>
    <p:sldId id="266" r:id="rId8"/>
    <p:sldId id="262" r:id="rId9"/>
    <p:sldId id="271" r:id="rId10"/>
    <p:sldId id="272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452" autoAdjust="0"/>
  </p:normalViewPr>
  <p:slideViewPr>
    <p:cSldViewPr snapToGrid="0">
      <p:cViewPr varScale="1">
        <p:scale>
          <a:sx n="62" d="100"/>
          <a:sy n="62" d="100"/>
        </p:scale>
        <p:origin x="145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AE\Semester1\GradWork\git\GradWork\Paper\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Target</a:t>
            </a:r>
            <a:r>
              <a:rPr lang="en-GB" baseline="0"/>
              <a:t> Acquisition Frame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Charts!$B$61</c:f>
              <c:strCache>
                <c:ptCount val="1"/>
                <c:pt idx="0">
                  <c:v>Simple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Charts!$A$62:$A$69</c:f>
              <c:strCache>
                <c:ptCount val="8"/>
                <c:pt idx="0">
                  <c:v>100 vs 100</c:v>
                </c:pt>
                <c:pt idx="1">
                  <c:v>200 vs 200</c:v>
                </c:pt>
                <c:pt idx="2">
                  <c:v>400 vs 400</c:v>
                </c:pt>
                <c:pt idx="3">
                  <c:v>800 vs 800</c:v>
                </c:pt>
                <c:pt idx="4">
                  <c:v>1600 vs 1600</c:v>
                </c:pt>
                <c:pt idx="5">
                  <c:v>3200 vs 3200</c:v>
                </c:pt>
                <c:pt idx="6">
                  <c:v>6400 vs 6400</c:v>
                </c:pt>
                <c:pt idx="7">
                  <c:v>12800 vs 12800</c:v>
                </c:pt>
              </c:strCache>
            </c:strRef>
          </c:cat>
          <c:val>
            <c:numRef>
              <c:f>Charts!$B$62:$B$69</c:f>
              <c:numCache>
                <c:formatCode>0.0\ "ms"</c:formatCode>
                <c:ptCount val="8"/>
                <c:pt idx="0">
                  <c:v>2.6</c:v>
                </c:pt>
                <c:pt idx="1">
                  <c:v>4</c:v>
                </c:pt>
                <c:pt idx="2">
                  <c:v>9.6999999999999993</c:v>
                </c:pt>
                <c:pt idx="3">
                  <c:v>26.7</c:v>
                </c:pt>
                <c:pt idx="4">
                  <c:v>88.5</c:v>
                </c:pt>
                <c:pt idx="5">
                  <c:v>297.2</c:v>
                </c:pt>
                <c:pt idx="6">
                  <c:v>923</c:v>
                </c:pt>
                <c:pt idx="7">
                  <c:v>3300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AC9-4EA2-8AD0-F3584A6D2DA2}"/>
            </c:ext>
          </c:extLst>
        </c:ser>
        <c:ser>
          <c:idx val="1"/>
          <c:order val="1"/>
          <c:tx>
            <c:strRef>
              <c:f>Charts!$C$61</c:f>
              <c:strCache>
                <c:ptCount val="1"/>
                <c:pt idx="0">
                  <c:v>Mass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Charts!$A$62:$A$69</c:f>
              <c:strCache>
                <c:ptCount val="8"/>
                <c:pt idx="0">
                  <c:v>100 vs 100</c:v>
                </c:pt>
                <c:pt idx="1">
                  <c:v>200 vs 200</c:v>
                </c:pt>
                <c:pt idx="2">
                  <c:v>400 vs 400</c:v>
                </c:pt>
                <c:pt idx="3">
                  <c:v>800 vs 800</c:v>
                </c:pt>
                <c:pt idx="4">
                  <c:v>1600 vs 1600</c:v>
                </c:pt>
                <c:pt idx="5">
                  <c:v>3200 vs 3200</c:v>
                </c:pt>
                <c:pt idx="6">
                  <c:v>6400 vs 6400</c:v>
                </c:pt>
                <c:pt idx="7">
                  <c:v>12800 vs 12800</c:v>
                </c:pt>
              </c:strCache>
            </c:strRef>
          </c:cat>
          <c:val>
            <c:numRef>
              <c:f>Charts!$C$62:$C$69</c:f>
              <c:numCache>
                <c:formatCode>0.0\ "ms"</c:formatCode>
                <c:ptCount val="8"/>
                <c:pt idx="0">
                  <c:v>1</c:v>
                </c:pt>
                <c:pt idx="1">
                  <c:v>2.6</c:v>
                </c:pt>
                <c:pt idx="2">
                  <c:v>11.6</c:v>
                </c:pt>
                <c:pt idx="3">
                  <c:v>45</c:v>
                </c:pt>
                <c:pt idx="4">
                  <c:v>213.7</c:v>
                </c:pt>
                <c:pt idx="5">
                  <c:v>854.7</c:v>
                </c:pt>
                <c:pt idx="6">
                  <c:v>3300</c:v>
                </c:pt>
                <c:pt idx="7">
                  <c:v>13400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AC9-4EA2-8AD0-F3584A6D2DA2}"/>
            </c:ext>
          </c:extLst>
        </c:ser>
        <c:ser>
          <c:idx val="2"/>
          <c:order val="2"/>
          <c:tx>
            <c:strRef>
              <c:f>Charts!$D$61</c:f>
              <c:strCache>
                <c:ptCount val="1"/>
                <c:pt idx="0">
                  <c:v>Multithreading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Charts!$A$62:$A$69</c:f>
              <c:strCache>
                <c:ptCount val="8"/>
                <c:pt idx="0">
                  <c:v>100 vs 100</c:v>
                </c:pt>
                <c:pt idx="1">
                  <c:v>200 vs 200</c:v>
                </c:pt>
                <c:pt idx="2">
                  <c:v>400 vs 400</c:v>
                </c:pt>
                <c:pt idx="3">
                  <c:v>800 vs 800</c:v>
                </c:pt>
                <c:pt idx="4">
                  <c:v>1600 vs 1600</c:v>
                </c:pt>
                <c:pt idx="5">
                  <c:v>3200 vs 3200</c:v>
                </c:pt>
                <c:pt idx="6">
                  <c:v>6400 vs 6400</c:v>
                </c:pt>
                <c:pt idx="7">
                  <c:v>12800 vs 12800</c:v>
                </c:pt>
              </c:strCache>
            </c:strRef>
          </c:cat>
          <c:val>
            <c:numRef>
              <c:f>Charts!$D$62:$D$69</c:f>
              <c:numCache>
                <c:formatCode>0.0\ "ms"</c:formatCode>
                <c:ptCount val="8"/>
                <c:pt idx="0">
                  <c:v>0.1</c:v>
                </c:pt>
                <c:pt idx="1">
                  <c:v>0.4</c:v>
                </c:pt>
                <c:pt idx="2">
                  <c:v>1.6</c:v>
                </c:pt>
                <c:pt idx="3">
                  <c:v>5.5</c:v>
                </c:pt>
                <c:pt idx="4">
                  <c:v>28.5</c:v>
                </c:pt>
                <c:pt idx="5">
                  <c:v>127.9</c:v>
                </c:pt>
                <c:pt idx="6">
                  <c:v>489.2</c:v>
                </c:pt>
                <c:pt idx="7">
                  <c:v>1900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AC9-4EA2-8AD0-F3584A6D2DA2}"/>
            </c:ext>
          </c:extLst>
        </c:ser>
        <c:ser>
          <c:idx val="3"/>
          <c:order val="3"/>
          <c:tx>
            <c:strRef>
              <c:f>Charts!$E$61</c:f>
              <c:strCache>
                <c:ptCount val="1"/>
                <c:pt idx="0">
                  <c:v>Spatial partitioning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Charts!$A$62:$A$69</c:f>
              <c:strCache>
                <c:ptCount val="8"/>
                <c:pt idx="0">
                  <c:v>100 vs 100</c:v>
                </c:pt>
                <c:pt idx="1">
                  <c:v>200 vs 200</c:v>
                </c:pt>
                <c:pt idx="2">
                  <c:v>400 vs 400</c:v>
                </c:pt>
                <c:pt idx="3">
                  <c:v>800 vs 800</c:v>
                </c:pt>
                <c:pt idx="4">
                  <c:v>1600 vs 1600</c:v>
                </c:pt>
                <c:pt idx="5">
                  <c:v>3200 vs 3200</c:v>
                </c:pt>
                <c:pt idx="6">
                  <c:v>6400 vs 6400</c:v>
                </c:pt>
                <c:pt idx="7">
                  <c:v>12800 vs 12800</c:v>
                </c:pt>
              </c:strCache>
            </c:strRef>
          </c:cat>
          <c:val>
            <c:numRef>
              <c:f>Charts!$E$62:$E$69</c:f>
              <c:numCache>
                <c:formatCode>0.0\ "ms"</c:formatCode>
                <c:ptCount val="8"/>
                <c:pt idx="0">
                  <c:v>0.25</c:v>
                </c:pt>
                <c:pt idx="1">
                  <c:v>0.49</c:v>
                </c:pt>
                <c:pt idx="2">
                  <c:v>0.9</c:v>
                </c:pt>
                <c:pt idx="3">
                  <c:v>1.9</c:v>
                </c:pt>
                <c:pt idx="4">
                  <c:v>11.4</c:v>
                </c:pt>
                <c:pt idx="5">
                  <c:v>10.6</c:v>
                </c:pt>
                <c:pt idx="6">
                  <c:v>18</c:v>
                </c:pt>
                <c:pt idx="7">
                  <c:v>31.2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AC9-4EA2-8AD0-F3584A6D2DA2}"/>
            </c:ext>
          </c:extLst>
        </c:ser>
        <c:ser>
          <c:idx val="4"/>
          <c:order val="4"/>
          <c:tx>
            <c:strRef>
              <c:f>Charts!$F$61</c:f>
              <c:strCache>
                <c:ptCount val="1"/>
                <c:pt idx="0">
                  <c:v>Animation sharing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Charts!$A$62:$A$69</c:f>
              <c:strCache>
                <c:ptCount val="8"/>
                <c:pt idx="0">
                  <c:v>100 vs 100</c:v>
                </c:pt>
                <c:pt idx="1">
                  <c:v>200 vs 200</c:v>
                </c:pt>
                <c:pt idx="2">
                  <c:v>400 vs 400</c:v>
                </c:pt>
                <c:pt idx="3">
                  <c:v>800 vs 800</c:v>
                </c:pt>
                <c:pt idx="4">
                  <c:v>1600 vs 1600</c:v>
                </c:pt>
                <c:pt idx="5">
                  <c:v>3200 vs 3200</c:v>
                </c:pt>
                <c:pt idx="6">
                  <c:v>6400 vs 6400</c:v>
                </c:pt>
                <c:pt idx="7">
                  <c:v>12800 vs 12800</c:v>
                </c:pt>
              </c:strCache>
            </c:strRef>
          </c:cat>
          <c:val>
            <c:numRef>
              <c:f>Charts!$F$62:$F$69</c:f>
              <c:numCache>
                <c:formatCode>0.0\ "ms"</c:formatCode>
                <c:ptCount val="8"/>
                <c:pt idx="0">
                  <c:v>0.16</c:v>
                </c:pt>
                <c:pt idx="1">
                  <c:v>0.4</c:v>
                </c:pt>
                <c:pt idx="2">
                  <c:v>0.9</c:v>
                </c:pt>
                <c:pt idx="3">
                  <c:v>2.7</c:v>
                </c:pt>
                <c:pt idx="4">
                  <c:v>5</c:v>
                </c:pt>
                <c:pt idx="5">
                  <c:v>15.7</c:v>
                </c:pt>
                <c:pt idx="6">
                  <c:v>14.7</c:v>
                </c:pt>
                <c:pt idx="7">
                  <c:v>29.2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AC9-4EA2-8AD0-F3584A6D2D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81939807"/>
        <c:axId val="1371647407"/>
      </c:lineChart>
      <c:catAx>
        <c:axId val="1381939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1647407"/>
        <c:crosses val="autoZero"/>
        <c:auto val="1"/>
        <c:lblAlgn val="ctr"/>
        <c:lblOffset val="100"/>
        <c:noMultiLvlLbl val="0"/>
      </c:catAx>
      <c:valAx>
        <c:axId val="1371647407"/>
        <c:scaling>
          <c:orientation val="minMax"/>
          <c:max val="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\ &quot;ms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1939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145BC-2BDB-42D4-8250-D6A6A18DC985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36648-0389-42D9-A978-C5335DF742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7425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am </a:t>
            </a:r>
            <a:r>
              <a:rPr lang="en-GB" dirty="0" err="1"/>
              <a:t>simon</a:t>
            </a:r>
            <a:endParaRPr lang="en-GB" dirty="0"/>
          </a:p>
          <a:p>
            <a:r>
              <a:rPr lang="en-GB" dirty="0"/>
              <a:t>GD student</a:t>
            </a:r>
          </a:p>
          <a:p>
            <a:r>
              <a:rPr lang="en-GB" dirty="0"/>
              <a:t>Gameplay programmer</a:t>
            </a:r>
          </a:p>
          <a:p>
            <a:endParaRPr lang="en-GB" dirty="0"/>
          </a:p>
          <a:p>
            <a:r>
              <a:rPr lang="en-GB" dirty="0"/>
              <a:t>Research will be about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36648-0389-42D9-A978-C5335DF7425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038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Before getting into details, show what I achieved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36648-0389-42D9-A978-C5335DF7425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546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Research many different ways to optimize</a:t>
            </a:r>
          </a:p>
          <a:p>
            <a:endParaRPr lang="en-GB" dirty="0"/>
          </a:p>
          <a:p>
            <a:r>
              <a:rPr lang="en-GB" dirty="0"/>
              <a:t>Lot of time went into data oriented programming</a:t>
            </a:r>
          </a:p>
          <a:p>
            <a:r>
              <a:rPr lang="en-GB" dirty="0"/>
              <a:t>Interesting approach</a:t>
            </a:r>
          </a:p>
          <a:p>
            <a:r>
              <a:rPr lang="en-GB" dirty="0"/>
              <a:t>Separate code from data</a:t>
            </a:r>
          </a:p>
          <a:p>
            <a:r>
              <a:rPr lang="en-GB" dirty="0"/>
              <a:t>Align data for max </a:t>
            </a:r>
            <a:r>
              <a:rPr lang="en-GB" dirty="0" err="1"/>
              <a:t>cpu</a:t>
            </a:r>
            <a:r>
              <a:rPr lang="en-GB" dirty="0"/>
              <a:t> cache usage</a:t>
            </a:r>
          </a:p>
          <a:p>
            <a:endParaRPr lang="en-GB" dirty="0"/>
          </a:p>
          <a:p>
            <a:r>
              <a:rPr lang="en-GB" dirty="0"/>
              <a:t>Multithreading, obvious, but did some research on how to use in UE5</a:t>
            </a:r>
          </a:p>
          <a:p>
            <a:endParaRPr lang="en-GB" dirty="0"/>
          </a:p>
          <a:p>
            <a:r>
              <a:rPr lang="en-GB" dirty="0"/>
              <a:t>Spatial partitioning, seems to be the first thing most people recommend online</a:t>
            </a:r>
          </a:p>
          <a:p>
            <a:endParaRPr lang="en-GB" dirty="0"/>
          </a:p>
          <a:p>
            <a:r>
              <a:rPr lang="en-GB" dirty="0"/>
              <a:t>Animations, also found Niagara rendering smart particles interesting</a:t>
            </a:r>
          </a:p>
          <a:p>
            <a:endParaRPr lang="en-GB" dirty="0"/>
          </a:p>
          <a:p>
            <a:r>
              <a:rPr lang="en-GB" dirty="0" err="1"/>
              <a:t>Gpu</a:t>
            </a:r>
            <a:r>
              <a:rPr lang="en-GB" dirty="0"/>
              <a:t> programming was used in UEBS2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36648-0389-42D9-A978-C5335DF7425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796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Research many different ways to optimize</a:t>
            </a:r>
          </a:p>
          <a:p>
            <a:endParaRPr lang="en-GB" dirty="0"/>
          </a:p>
          <a:p>
            <a:r>
              <a:rPr lang="en-GB" dirty="0"/>
              <a:t>Lot of time went into data oriented programming</a:t>
            </a:r>
          </a:p>
          <a:p>
            <a:r>
              <a:rPr lang="en-GB" dirty="0"/>
              <a:t>Interesting approach</a:t>
            </a:r>
          </a:p>
          <a:p>
            <a:r>
              <a:rPr lang="en-GB" dirty="0"/>
              <a:t>Separate code from data</a:t>
            </a:r>
          </a:p>
          <a:p>
            <a:r>
              <a:rPr lang="en-GB" dirty="0"/>
              <a:t>Align data for max </a:t>
            </a:r>
            <a:r>
              <a:rPr lang="en-GB" dirty="0" err="1"/>
              <a:t>cpu</a:t>
            </a:r>
            <a:r>
              <a:rPr lang="en-GB" dirty="0"/>
              <a:t> cache usage</a:t>
            </a:r>
          </a:p>
          <a:p>
            <a:r>
              <a:rPr lang="en-GB" dirty="0"/>
              <a:t>ECS is how usually implemented, explain shortly</a:t>
            </a:r>
          </a:p>
          <a:p>
            <a:endParaRPr lang="en-GB" dirty="0"/>
          </a:p>
          <a:p>
            <a:r>
              <a:rPr lang="en-GB" dirty="0"/>
              <a:t>Mass, Unreal way for DOP, uses ECS approach, but changes some naming, explain shortly</a:t>
            </a:r>
          </a:p>
          <a:p>
            <a:endParaRPr lang="en-GB" dirty="0"/>
          </a:p>
          <a:p>
            <a:r>
              <a:rPr lang="en-GB" dirty="0"/>
              <a:t>Multithreading, obvious, but did some research on how to use in UE5</a:t>
            </a:r>
          </a:p>
          <a:p>
            <a:endParaRPr lang="en-GB" dirty="0"/>
          </a:p>
          <a:p>
            <a:r>
              <a:rPr lang="en-GB" dirty="0"/>
              <a:t>Spatial partitioning, seems to be the first thing most people recommend online</a:t>
            </a:r>
          </a:p>
          <a:p>
            <a:endParaRPr lang="en-GB" dirty="0"/>
          </a:p>
          <a:p>
            <a:r>
              <a:rPr lang="en-GB" dirty="0"/>
              <a:t>Animations, also found Niagara rendering smart particles interesting</a:t>
            </a:r>
          </a:p>
          <a:p>
            <a:endParaRPr lang="en-GB" dirty="0"/>
          </a:p>
          <a:p>
            <a:r>
              <a:rPr lang="en-GB" dirty="0" err="1"/>
              <a:t>Gpu</a:t>
            </a:r>
            <a:r>
              <a:rPr lang="en-GB" dirty="0"/>
              <a:t> programming was used in UEBS2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36648-0389-42D9-A978-C5335DF7425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703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Case study</a:t>
            </a:r>
          </a:p>
          <a:p>
            <a:endParaRPr lang="en-GB" dirty="0"/>
          </a:p>
          <a:p>
            <a:r>
              <a:rPr lang="en-GB" dirty="0"/>
              <a:t>Hypothesis</a:t>
            </a:r>
          </a:p>
          <a:p>
            <a:endParaRPr lang="en-GB" dirty="0"/>
          </a:p>
          <a:p>
            <a:r>
              <a:rPr lang="en-GB" dirty="0"/>
              <a:t>We are going to test different agent counts, each time doubling, to find how it scales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36648-0389-42D9-A978-C5335DF7425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0575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Requirements important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36648-0389-42D9-A978-C5335DF7425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0179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Cant go too much into detail</a:t>
            </a:r>
          </a:p>
          <a:p>
            <a:endParaRPr lang="en-GB" dirty="0"/>
          </a:p>
          <a:p>
            <a:r>
              <a:rPr lang="en-GB" dirty="0"/>
              <a:t>Simple: </a:t>
            </a:r>
            <a:r>
              <a:rPr lang="en-GB" dirty="0" err="1"/>
              <a:t>unitmanager</a:t>
            </a:r>
            <a:r>
              <a:rPr lang="en-GB" dirty="0"/>
              <a:t>, components</a:t>
            </a:r>
          </a:p>
          <a:p>
            <a:endParaRPr lang="en-GB" dirty="0"/>
          </a:p>
          <a:p>
            <a:r>
              <a:rPr lang="en-GB" dirty="0"/>
              <a:t>Mass: explain processor definition</a:t>
            </a:r>
          </a:p>
          <a:p>
            <a:endParaRPr lang="en-GB" dirty="0"/>
          </a:p>
          <a:p>
            <a:r>
              <a:rPr lang="en-GB" dirty="0"/>
              <a:t>Multithreading: Most important for nav and target, parallel for works perfectly</a:t>
            </a:r>
          </a:p>
          <a:p>
            <a:endParaRPr lang="en-GB" dirty="0"/>
          </a:p>
          <a:p>
            <a:r>
              <a:rPr lang="en-GB" dirty="0"/>
              <a:t>Spatial: Very good for target finding, using TOctree2</a:t>
            </a:r>
          </a:p>
          <a:p>
            <a:endParaRPr lang="en-GB" dirty="0"/>
          </a:p>
          <a:p>
            <a:r>
              <a:rPr lang="en-GB" dirty="0"/>
              <a:t>Anim sharing: ideally would have tried vertex </a:t>
            </a:r>
            <a:r>
              <a:rPr lang="en-GB" dirty="0" err="1"/>
              <a:t>anim</a:t>
            </a:r>
            <a:r>
              <a:rPr lang="en-GB" dirty="0"/>
              <a:t>, but not enough time, and this turned out very good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36648-0389-42D9-A978-C5335DF7425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9971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Tested all scenarios, took frame at 10 seconds (prepare why for final)</a:t>
            </a:r>
          </a:p>
          <a:p>
            <a:endParaRPr lang="en-GB" dirty="0"/>
          </a:p>
          <a:p>
            <a:r>
              <a:rPr lang="en-GB" dirty="0"/>
              <a:t>Combined in this sheet, with handy dropdown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36648-0389-42D9-A978-C5335DF7425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016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36648-0389-42D9-A978-C5335DF7425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900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DFE9-4F40-C715-F6CE-2B4C3A4DE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76940-AA89-60DD-788D-4F7163821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214DA-0D43-1B5E-A4BA-AA18C69FB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829E3-BA3D-ED9B-0D2B-B89D3AEA7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1E4DD-0F7A-CFEF-EEAE-1445C55CE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1114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C653A-3D12-07E6-7654-25957C4DF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0B3426-61FF-2273-4281-77A4BE747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BD284-F9FC-F3C1-85E0-661CEE6FA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A9987-6080-24EA-4114-0D77B5620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1BCAF-0768-B346-6A46-11AC8C4E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829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7C8D19-D63E-8F16-5DD8-B113718ADF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2305C1-7C0B-F057-5F6A-5FB5C2CBF4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A5830-F8BD-161B-8E54-9787A6103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A1F3F-CFAF-D786-10F1-B87E7AEFA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8976B-84F6-5E1F-26D1-8014F801B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61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F5AF9-F459-7B57-DDCE-1268AA6CC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00C02-A9D5-7350-BA99-F54968A23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48DE4-F8A0-EA22-232D-477D0DEFA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977AA-C443-CD92-7677-BF08BEE72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DC086-07A6-3ACA-8D80-241E8AB32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364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CBDCD-5D97-BFA0-FF2D-DD443B362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280FD7-F390-52F7-5686-C588391B2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495B9-B994-6C78-CE0B-538EBB0E4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9CDA5-25D0-893B-58D8-E379DB056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9BA0B-9BB3-81B5-8A7B-2108D8789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2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D8E7F-BC71-11FF-E6BC-3F126DDDF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F8BE8-AC25-CD36-FCEA-5C6A63513B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787DAF-F249-0B94-7AEE-B4410A98D4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483AD3-D2B8-B41B-F7EB-AEF79FD22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14E77-607D-606A-1C36-F2C700BCA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305DC-4063-6CF7-952F-90D5076AC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7504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4DFDB-9022-4C09-5F9A-AD18ED450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4BB00-B751-D8C8-5FDF-A45C7E2D3F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36350E-C744-1CED-F951-2D0647208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49C198-1C91-70D6-A5A2-F78A69A86F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43A03B-B9A7-E04C-758F-DEE8BA39D9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1A6706-2898-DFC3-0B2B-7099B16F1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06BDFD-A922-C843-7D46-65B2B7DEC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5BC99B-AA25-4F41-FCB7-9C48E5E53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4923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A0435-21F8-B7E5-2896-AF2D0B132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B93032-E46A-D2C6-2A8B-2C712EA92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FF5EB7-20A2-AA3A-653A-708A79BF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29B2EE-6DC4-2C32-A143-CE71A1567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146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AF8D08-EB6E-6F5C-6C21-2B5680B81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D74F6-E83F-4596-CC33-ACAA4DDD1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3AF7BA-F94C-0861-D798-EB1818B1E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43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FE6FA-90D8-578B-7964-2E22DD686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FBD62-283F-2F8C-16DB-61DE8C896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5AD7A-DC6F-A196-3C36-E83FD8BB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62DE5-455F-DE7B-C525-0BFDAF293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DCAD39-7B89-823E-EE5B-B17C05D39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BB5527-BC80-2EC4-870B-F33BD809E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05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62234-E889-3693-0F04-E47E94474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21582D-8EA1-B341-CDF3-BD1692A91D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4611A-AD74-0917-54F4-63E7CFBECE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40E6B3-F001-9B4E-69DF-13C5032AA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E145B5-DA13-7C71-1FD9-CD2EE6476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FF8589-59BE-9363-B566-9E5DADF27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481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8C09DA-773E-3B5A-BDD3-AD69E6B63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0E5A3-BDC7-4D95-28EA-8BBF5B7B1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854D2-0B89-F1A5-7415-CE0193FF32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989B7-A7E3-4DC2-A19D-02E635075B87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35B3C-140B-BAD8-1B92-E703A24708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6383E-2EC7-8938-CC9D-0FCE3CA55E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EFDCF-AC74-4CA8-AC05-525D3AB1D2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7821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84F9D61-9303-40B4-9F7E-66A9B4EDC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arge group of animals on a grassy field&#10;&#10;Description automatically generated">
            <a:extLst>
              <a:ext uri="{FF2B5EF4-FFF2-40B4-BE49-F238E27FC236}">
                <a16:creationId xmlns:a16="http://schemas.microsoft.com/office/drawing/2014/main" id="{6624B940-4EE8-1321-5A40-099467A12CD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" r="10016"/>
          <a:stretch/>
        </p:blipFill>
        <p:spPr bwMode="auto">
          <a:xfrm>
            <a:off x="-1" y="-1"/>
            <a:ext cx="12192000" cy="6858001"/>
          </a:xfrm>
          <a:prstGeom prst="rect">
            <a:avLst/>
          </a:prstGeom>
          <a:noFill/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8" name="Overlay">
            <a:extLst>
              <a:ext uri="{FF2B5EF4-FFF2-40B4-BE49-F238E27FC236}">
                <a16:creationId xmlns:a16="http://schemas.microsoft.com/office/drawing/2014/main" id="{648D746A-0359-4EAE-8CF9-062E28169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D1891-A628-73E2-448A-27B7F3EEAB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1948171"/>
            <a:ext cx="4501057" cy="2661313"/>
          </a:xfrm>
        </p:spPr>
        <p:txBody>
          <a:bodyPr anchor="b">
            <a:normAutofit/>
          </a:bodyPr>
          <a:lstStyle/>
          <a:p>
            <a:pPr algn="l"/>
            <a:r>
              <a:rPr lang="en-US" sz="4400">
                <a:solidFill>
                  <a:srgbClr val="FFFF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Simulating massive amounts of AI agents in video games</a:t>
            </a:r>
            <a:endParaRPr lang="en-GB" sz="440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B1C60A1-7F8C-0607-6C09-616A8EAA4D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558" y="4814201"/>
            <a:ext cx="4501056" cy="1306820"/>
          </a:xfrm>
        </p:spPr>
        <p:txBody>
          <a:bodyPr anchor="t">
            <a:normAutofit/>
          </a:bodyPr>
          <a:lstStyle/>
          <a:p>
            <a:pPr algn="l"/>
            <a:r>
              <a:rPr lang="en-GB" dirty="0">
                <a:solidFill>
                  <a:srgbClr val="FFFFFF"/>
                </a:solidFill>
              </a:rPr>
              <a:t>Simon Schaep</a:t>
            </a:r>
          </a:p>
        </p:txBody>
      </p:sp>
    </p:spTree>
    <p:extLst>
      <p:ext uri="{BB962C8B-B14F-4D97-AF65-F5344CB8AC3E}">
        <p14:creationId xmlns:p14="http://schemas.microsoft.com/office/powerpoint/2010/main" val="3697349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0B8E1-27CB-F67D-DCA2-6BFD25B51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D9BB6-2D0E-F650-2186-616E284ED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Game thread is the primary bottleneck </a:t>
            </a:r>
          </a:p>
          <a:p>
            <a:r>
              <a:rPr lang="en-GB" dirty="0"/>
              <a:t>Spatial partitioning is very important</a:t>
            </a:r>
          </a:p>
          <a:p>
            <a:r>
              <a:rPr lang="en-GB" dirty="0"/>
              <a:t>Data oriented programming has potential</a:t>
            </a:r>
          </a:p>
        </p:txBody>
      </p:sp>
    </p:spTree>
    <p:extLst>
      <p:ext uri="{BB962C8B-B14F-4D97-AF65-F5344CB8AC3E}">
        <p14:creationId xmlns:p14="http://schemas.microsoft.com/office/powerpoint/2010/main" val="864063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D531B-7FCA-7B86-B685-62F1C774A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882E9-221A-4058-E381-9DAEBC44F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2428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B77CE-CF0A-A18A-AC7D-E0E8B85F83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Demo Showcase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F0193B-D5C6-EF2F-3EC4-4F1C50ABF5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9039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000E7-79A3-D7CE-F5CD-7D7894D72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C0164-1868-0C06-DBFD-B813B9214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How to simulate massive amounts of independent AI agents in real-time, in a 3D game made with a modern game engine?</a:t>
            </a:r>
          </a:p>
        </p:txBody>
      </p:sp>
    </p:spTree>
    <p:extLst>
      <p:ext uri="{BB962C8B-B14F-4D97-AF65-F5344CB8AC3E}">
        <p14:creationId xmlns:p14="http://schemas.microsoft.com/office/powerpoint/2010/main" val="3605230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000E7-79A3-D7CE-F5CD-7D7894D72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Literature Study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C0164-1868-0C06-DBFD-B813B9214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How to optimize?</a:t>
            </a:r>
          </a:p>
          <a:p>
            <a:endParaRPr lang="en-GB" dirty="0"/>
          </a:p>
          <a:p>
            <a:r>
              <a:rPr lang="en-GB" dirty="0"/>
              <a:t>Data Oriented Programming</a:t>
            </a:r>
          </a:p>
          <a:p>
            <a:r>
              <a:rPr lang="en-GB" dirty="0"/>
              <a:t>Mass</a:t>
            </a:r>
          </a:p>
          <a:p>
            <a:r>
              <a:rPr lang="en-GB" dirty="0"/>
              <a:t>Multithreading</a:t>
            </a:r>
          </a:p>
          <a:p>
            <a:r>
              <a:rPr lang="en-GB" dirty="0"/>
              <a:t>Spatial partitioning</a:t>
            </a:r>
          </a:p>
          <a:p>
            <a:r>
              <a:rPr lang="en-GB" dirty="0"/>
              <a:t>Animations</a:t>
            </a:r>
          </a:p>
          <a:p>
            <a:r>
              <a:rPr lang="en-GB" dirty="0"/>
              <a:t>GPU programming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55FC587-9ABD-8A3B-EA41-F4A04DCBC89D}"/>
              </a:ext>
            </a:extLst>
          </p:cNvPr>
          <p:cNvGrpSpPr/>
          <p:nvPr/>
        </p:nvGrpSpPr>
        <p:grpSpPr>
          <a:xfrm>
            <a:off x="5671457" y="1410431"/>
            <a:ext cx="6520543" cy="4037137"/>
            <a:chOff x="5671457" y="1447800"/>
            <a:chExt cx="6520543" cy="40371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5B0058B-9994-7244-0326-58E93E3A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71457" y="1447800"/>
              <a:ext cx="6520543" cy="366780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AAA4E58-C985-AF69-6FD6-1945A5D0BC7C}"/>
                </a:ext>
              </a:extLst>
            </p:cNvPr>
            <p:cNvSpPr txBox="1"/>
            <p:nvPr/>
          </p:nvSpPr>
          <p:spPr>
            <a:xfrm>
              <a:off x="5690795" y="5115605"/>
              <a:ext cx="65012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Ultimate Epic Battle Simulator 2 – The making of Pt1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7172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000E7-79A3-D7CE-F5CD-7D7894D72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C0164-1868-0C06-DBFD-B813B9214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By utilizing Unreal Engine’s Mass system, combined with other techniques, we can simulate more than 20 000 agents fighting each other at 30 fps.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0639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000E7-79A3-D7CE-F5CD-7D7894D72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C0164-1868-0C06-DBFD-B813B9214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Requirements:</a:t>
            </a:r>
          </a:p>
          <a:p>
            <a:r>
              <a:rPr lang="en-GB" dirty="0"/>
              <a:t>Two teams</a:t>
            </a:r>
          </a:p>
          <a:p>
            <a:r>
              <a:rPr lang="en-GB" dirty="0"/>
              <a:t>Units find/attack closest target</a:t>
            </a:r>
          </a:p>
          <a:p>
            <a:r>
              <a:rPr lang="en-GB" dirty="0"/>
              <a:t>Avoidance &amp; Pathfinding</a:t>
            </a:r>
          </a:p>
          <a:p>
            <a:r>
              <a:rPr lang="en-GB" dirty="0"/>
              <a:t>3D animated models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6442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3E4E3-3A4A-B8EA-2216-7A05A4975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786C7-C626-7EEF-8EC2-336A30A14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Simple battle simulator</a:t>
            </a:r>
          </a:p>
          <a:p>
            <a:r>
              <a:rPr lang="en-GB" dirty="0"/>
              <a:t>Mass</a:t>
            </a:r>
          </a:p>
          <a:p>
            <a:r>
              <a:rPr lang="en-GB" dirty="0"/>
              <a:t>Multithreading</a:t>
            </a:r>
          </a:p>
          <a:p>
            <a:r>
              <a:rPr lang="en-GB" dirty="0"/>
              <a:t>Spatial partitioning</a:t>
            </a:r>
          </a:p>
          <a:p>
            <a:r>
              <a:rPr lang="en-GB" dirty="0"/>
              <a:t>Animation sharing</a:t>
            </a:r>
          </a:p>
        </p:txBody>
      </p:sp>
    </p:spTree>
    <p:extLst>
      <p:ext uri="{BB962C8B-B14F-4D97-AF65-F5344CB8AC3E}">
        <p14:creationId xmlns:p14="http://schemas.microsoft.com/office/powerpoint/2010/main" val="1146874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B1E1E-7B21-E691-ED66-E2AC22C8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A8B62-3DF8-6773-EADE-941B7FF90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94C925-4A9A-33A4-FF56-36137341C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31415"/>
            <a:ext cx="9712967" cy="473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784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CE58F-15B5-2810-84B9-8BD064D00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57516-C3B4-3632-81E2-DA927136B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138002A-625F-FEF0-3553-A8B376D456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8762023"/>
              </p:ext>
            </p:extLst>
          </p:nvPr>
        </p:nvGraphicFramePr>
        <p:xfrm>
          <a:off x="838200" y="365125"/>
          <a:ext cx="10515600" cy="58118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99943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445</Words>
  <Application>Microsoft Office PowerPoint</Application>
  <PresentationFormat>Widescreen</PresentationFormat>
  <Paragraphs>103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Simulating massive amounts of AI agents in video games</vt:lpstr>
      <vt:lpstr>Demo Showcase</vt:lpstr>
      <vt:lpstr>Research Question</vt:lpstr>
      <vt:lpstr>Literature Study</vt:lpstr>
      <vt:lpstr>Case study</vt:lpstr>
      <vt:lpstr>Case study</vt:lpstr>
      <vt:lpstr>Experiment</vt:lpstr>
      <vt:lpstr>Results</vt:lpstr>
      <vt:lpstr>PowerPoint Presentation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Simulating massive amounts of AI agents in video games</dc:title>
  <dc:creator>Simon Schaep</dc:creator>
  <cp:lastModifiedBy>Simon Schaep</cp:lastModifiedBy>
  <cp:revision>35</cp:revision>
  <dcterms:created xsi:type="dcterms:W3CDTF">2024-01-08T12:07:25Z</dcterms:created>
  <dcterms:modified xsi:type="dcterms:W3CDTF">2024-01-09T18:45:40Z</dcterms:modified>
</cp:coreProperties>
</file>

<file path=docProps/thumbnail.jpeg>
</file>